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3"/>
  </p:notesMasterIdLst>
  <p:sldIdLst>
    <p:sldId id="256" r:id="rId2"/>
    <p:sldId id="258" r:id="rId3"/>
    <p:sldId id="259" r:id="rId4"/>
    <p:sldId id="260" r:id="rId5"/>
    <p:sldId id="266" r:id="rId6"/>
    <p:sldId id="261" r:id="rId7"/>
    <p:sldId id="257"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34027C-FD8A-4DF4-B411-F21F703A3FE0}" type="datetimeFigureOut">
              <a:rPr lang="en-US" smtClean="0"/>
              <a:pPr/>
              <a:t>4/21/2011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E4ACC3-82C3-433A-90EC-1128BD70FF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E4ACC3-82C3-433A-90EC-1128BD70FFD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E4ACC3-82C3-433A-90EC-1128BD70FFD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E4ACC3-82C3-433A-90EC-1128BD70FFD2}"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615F4C-B475-4641-B0FC-B80D457AB6B7}" type="datetimeFigureOut">
              <a:rPr lang="en-US" smtClean="0"/>
              <a:pPr/>
              <a:t>4/21/2011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15F4C-B475-4641-B0FC-B80D457AB6B7}" type="datetimeFigureOut">
              <a:rPr lang="en-US" smtClean="0"/>
              <a:pPr/>
              <a:t>4/21/2011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15F4C-B475-4641-B0FC-B80D457AB6B7}" type="datetimeFigureOut">
              <a:rPr lang="en-US" smtClean="0"/>
              <a:pPr/>
              <a:t>4/21/2011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15F4C-B475-4641-B0FC-B80D457AB6B7}" type="datetimeFigureOut">
              <a:rPr lang="en-US" smtClean="0"/>
              <a:pPr/>
              <a:t>4/21/2011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615F4C-B475-4641-B0FC-B80D457AB6B7}" type="datetimeFigureOut">
              <a:rPr lang="en-US" smtClean="0"/>
              <a:pPr/>
              <a:t>4/21/2011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615F4C-B475-4641-B0FC-B80D457AB6B7}" type="datetimeFigureOut">
              <a:rPr lang="en-US" smtClean="0"/>
              <a:pPr/>
              <a:t>4/21/2011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615F4C-B475-4641-B0FC-B80D457AB6B7}" type="datetimeFigureOut">
              <a:rPr lang="en-US" smtClean="0"/>
              <a:pPr/>
              <a:t>4/21/2011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615F4C-B475-4641-B0FC-B80D457AB6B7}" type="datetimeFigureOut">
              <a:rPr lang="en-US" smtClean="0"/>
              <a:pPr/>
              <a:t>4/21/2011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615F4C-B475-4641-B0FC-B80D457AB6B7}" type="datetimeFigureOut">
              <a:rPr lang="en-US" smtClean="0"/>
              <a:pPr/>
              <a:t>4/21/2011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615F4C-B475-4641-B0FC-B80D457AB6B7}" type="datetimeFigureOut">
              <a:rPr lang="en-US" smtClean="0"/>
              <a:pPr/>
              <a:t>4/21/2011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615F4C-B475-4641-B0FC-B80D457AB6B7}" type="datetimeFigureOut">
              <a:rPr lang="en-US" smtClean="0"/>
              <a:pPr/>
              <a:t>4/21/2011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29D1D6-C9B0-4B0D-8745-F64523264E5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615F4C-B475-4641-B0FC-B80D457AB6B7}" type="datetimeFigureOut">
              <a:rPr lang="en-US" smtClean="0"/>
              <a:pPr/>
              <a:t>4/21/2011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29D1D6-C9B0-4B0D-8745-F64523264E5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slerhardt\Local Settings\Temporary Internet Files\Content.IE5\1FYMEZPV\MC910216324[1].png"/>
          <p:cNvPicPr>
            <a:picLocks noChangeAspect="1" noChangeArrowheads="1"/>
          </p:cNvPicPr>
          <p:nvPr/>
        </p:nvPicPr>
        <p:blipFill>
          <a:blip r:embed="rId3" cstate="print"/>
          <a:srcRect/>
          <a:stretch>
            <a:fillRect/>
          </a:stretch>
        </p:blipFill>
        <p:spPr bwMode="auto">
          <a:xfrm>
            <a:off x="3733800" y="3429000"/>
            <a:ext cx="1752600" cy="1865756"/>
          </a:xfrm>
          <a:prstGeom prst="rect">
            <a:avLst/>
          </a:prstGeom>
          <a:noFill/>
        </p:spPr>
      </p:pic>
      <p:sp>
        <p:nvSpPr>
          <p:cNvPr id="2" name="Title 1"/>
          <p:cNvSpPr>
            <a:spLocks noGrp="1"/>
          </p:cNvSpPr>
          <p:nvPr>
            <p:ph type="title"/>
          </p:nvPr>
        </p:nvSpPr>
        <p:spPr>
          <a:xfrm>
            <a:off x="0" y="0"/>
            <a:ext cx="9144000" cy="6858000"/>
          </a:xfrm>
        </p:spPr>
        <p:txBody>
          <a:bodyPr>
            <a:normAutofit fontScale="90000"/>
          </a:bodyPr>
          <a:lstStyle/>
          <a:p>
            <a:pPr algn="ct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 </a:t>
            </a:r>
            <a:r>
              <a:rPr lang="en-US" sz="4000" dirty="0" smtClean="0">
                <a:solidFill>
                  <a:schemeClr val="tx2">
                    <a:lumMod val="60000"/>
                    <a:lumOff val="40000"/>
                  </a:schemeClr>
                </a:solidFill>
              </a:rPr>
              <a:t>Missoula County Public Schools </a:t>
            </a:r>
            <a:r>
              <a:rPr lang="en-US" dirty="0" smtClean="0"/>
              <a:t/>
            </a:r>
            <a:br>
              <a:rPr lang="en-US" dirty="0" smtClean="0"/>
            </a:br>
            <a:r>
              <a:rPr lang="en-US" sz="6700" dirty="0" smtClean="0">
                <a:solidFill>
                  <a:schemeClr val="tx2"/>
                </a:solidFill>
                <a:latin typeface="Papyrus" pitchFamily="66" charset="0"/>
              </a:rPr>
              <a:t>  </a:t>
            </a:r>
            <a:r>
              <a:rPr lang="en-US" sz="6700" dirty="0" smtClean="0">
                <a:solidFill>
                  <a:schemeClr val="tx2"/>
                </a:solidFill>
                <a:latin typeface="Tempus Sans ITC" pitchFamily="82" charset="0"/>
              </a:rPr>
              <a:t>School Counseling  Model</a:t>
            </a:r>
            <a:r>
              <a:rPr lang="en-US" dirty="0" smtClean="0"/>
              <a:t/>
            </a:r>
            <a:br>
              <a:rPr lang="en-US" dirty="0" smtClean="0"/>
            </a:br>
            <a:r>
              <a:rPr lang="en-US" sz="3100" dirty="0" smtClean="0"/>
              <a:t> </a:t>
            </a:r>
            <a:r>
              <a:rPr lang="en-US" sz="3100" dirty="0" smtClean="0">
                <a:solidFill>
                  <a:schemeClr val="tx2">
                    <a:lumMod val="60000"/>
                    <a:lumOff val="40000"/>
                  </a:schemeClr>
                </a:solidFill>
                <a:latin typeface="Tempus Sans ITC" pitchFamily="82" charset="0"/>
              </a:rPr>
              <a:t>Comprehensive in scope, preventative  in design, developmental in nature</a:t>
            </a:r>
            <a:r>
              <a:rPr lang="en-US" sz="2200" dirty="0" smtClean="0">
                <a:solidFill>
                  <a:schemeClr val="accent1">
                    <a:lumMod val="60000"/>
                    <a:lumOff val="40000"/>
                  </a:schemeClr>
                </a:solidFill>
                <a:latin typeface="Tempus Sans ITC" pitchFamily="82" charset="0"/>
              </a:rPr>
              <a:t/>
            </a:r>
            <a:br>
              <a:rPr lang="en-US" sz="2200" dirty="0" smtClean="0">
                <a:solidFill>
                  <a:schemeClr val="accent1">
                    <a:lumMod val="60000"/>
                    <a:lumOff val="40000"/>
                  </a:schemeClr>
                </a:solidFill>
                <a:latin typeface="Tempus Sans ITC" pitchFamily="82" charset="0"/>
              </a:rPr>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solidFill>
                  <a:schemeClr val="tx2"/>
                </a:solidFill>
              </a:rPr>
              <a:t/>
            </a:r>
            <a:br>
              <a:rPr lang="en-US" sz="2200" dirty="0">
                <a:solidFill>
                  <a:schemeClr val="tx2"/>
                </a:solidFill>
              </a:rPr>
            </a:br>
            <a:r>
              <a:rPr lang="en-US" sz="2200" dirty="0" smtClean="0">
                <a:solidFill>
                  <a:schemeClr val="tx2"/>
                </a:solidFill>
              </a:rPr>
              <a:t> 2011 Program Evaluation and Development</a:t>
            </a: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
            </a:r>
            <a:br>
              <a:rPr lang="en-US" sz="2200" dirty="0"/>
            </a:br>
            <a:endParaRPr lang="en-US" sz="2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0" y="1447800"/>
            <a:ext cx="9144000" cy="5016758"/>
          </a:xfrm>
          <a:prstGeom prst="rect">
            <a:avLst/>
          </a:prstGeom>
        </p:spPr>
        <p:txBody>
          <a:bodyPr wrap="square">
            <a:spAutoFit/>
          </a:bodyPr>
          <a:lstStyle/>
          <a:p>
            <a:pPr lvl="0">
              <a:buBlip>
                <a:blip r:embed="rId3"/>
              </a:buBlip>
            </a:pPr>
            <a:r>
              <a:rPr lang="en-US" sz="3200" dirty="0">
                <a:latin typeface="Tempus Sans ITC" pitchFamily="82" charset="0"/>
              </a:rPr>
              <a:t>Students will develop the skills to understand and respect self/others</a:t>
            </a:r>
            <a:r>
              <a:rPr lang="en-US" sz="3200" dirty="0" smtClean="0">
                <a:latin typeface="Tempus Sans ITC" pitchFamily="82" charset="0"/>
              </a:rPr>
              <a:t>.</a:t>
            </a:r>
          </a:p>
          <a:p>
            <a:pPr lvl="0">
              <a:buBlip>
                <a:blip r:embed="rId3"/>
              </a:buBlip>
            </a:pPr>
            <a:endParaRPr lang="en-US" sz="1400" dirty="0">
              <a:latin typeface="Tempus Sans ITC" pitchFamily="82" charset="0"/>
            </a:endParaRPr>
          </a:p>
          <a:p>
            <a:pPr lvl="0">
              <a:buBlip>
                <a:blip r:embed="rId3"/>
              </a:buBlip>
            </a:pPr>
            <a:r>
              <a:rPr lang="en-US" sz="3200" dirty="0" smtClean="0">
                <a:latin typeface="Tempus Sans ITC" pitchFamily="82" charset="0"/>
              </a:rPr>
              <a:t>Students </a:t>
            </a:r>
            <a:r>
              <a:rPr lang="en-US" sz="3200" dirty="0">
                <a:latin typeface="Tempus Sans ITC" pitchFamily="82" charset="0"/>
              </a:rPr>
              <a:t>will identify and utilize processes to set and achieve goals, make responsible decisions, solve problems, and be safe</a:t>
            </a:r>
            <a:r>
              <a:rPr lang="en-US" sz="3200" dirty="0" smtClean="0">
                <a:latin typeface="Tempus Sans ITC" pitchFamily="82" charset="0"/>
              </a:rPr>
              <a:t>.</a:t>
            </a:r>
          </a:p>
          <a:p>
            <a:pPr lvl="0"/>
            <a:endParaRPr lang="en-US" dirty="0">
              <a:latin typeface="Tempus Sans ITC" pitchFamily="82" charset="0"/>
            </a:endParaRPr>
          </a:p>
          <a:p>
            <a:pPr lvl="0">
              <a:buBlip>
                <a:blip r:embed="rId3"/>
              </a:buBlip>
            </a:pPr>
            <a:r>
              <a:rPr lang="en-US" sz="3200" dirty="0">
                <a:latin typeface="Tempus Sans ITC" pitchFamily="82" charset="0"/>
              </a:rPr>
              <a:t>Students will develop the knowledge and skills to understand the unique needs of a diverse community and become contributing members of our global society.</a:t>
            </a:r>
          </a:p>
        </p:txBody>
      </p:sp>
      <p:sp>
        <p:nvSpPr>
          <p:cNvPr id="37891" name="Rectangle 3"/>
          <p:cNvSpPr>
            <a:spLocks noChangeArrowheads="1"/>
          </p:cNvSpPr>
          <p:nvPr/>
        </p:nvSpPr>
        <p:spPr bwMode="auto">
          <a:xfrm>
            <a:off x="762000" y="914400"/>
            <a:ext cx="7670754"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sng" strike="noStrike" cap="none" normalizeH="0" baseline="0" dirty="0" smtClean="0">
                <a:ln>
                  <a:noFill/>
                </a:ln>
                <a:solidFill>
                  <a:schemeClr val="accent1">
                    <a:lumMod val="75000"/>
                  </a:schemeClr>
                </a:solidFill>
                <a:effectLst/>
                <a:latin typeface="Papyrus" pitchFamily="66" charset="0"/>
                <a:ea typeface="Calibri" pitchFamily="34" charset="0"/>
                <a:cs typeface="Times New Roman" pitchFamily="18" charset="0"/>
              </a:rPr>
              <a:t>Personal/Social/Emotional Development</a:t>
            </a:r>
            <a:endParaRPr kumimoji="0" lang="en-US" sz="3200" b="0" i="0" u="sng" strike="noStrike" cap="none" normalizeH="0" baseline="0" dirty="0" smtClean="0">
              <a:ln>
                <a:noFill/>
              </a:ln>
              <a:solidFill>
                <a:schemeClr val="accent1">
                  <a:lumMod val="75000"/>
                </a:schemeClr>
              </a:solidFill>
              <a:effectLst/>
              <a:latin typeface="Papyrus" pitchFamily="66" charset="0"/>
            </a:endParaRPr>
          </a:p>
        </p:txBody>
      </p:sp>
      <p:sp>
        <p:nvSpPr>
          <p:cNvPr id="5" name="Rectangle 4"/>
          <p:cNvSpPr/>
          <p:nvPr/>
        </p:nvSpPr>
        <p:spPr>
          <a:xfrm>
            <a:off x="2764789" y="0"/>
            <a:ext cx="407675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Standards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3"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295400"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1143001" y="381000"/>
            <a:ext cx="7315200" cy="584775"/>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2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Committee members</a:t>
            </a:r>
            <a:endParaRPr lang="en-US" sz="32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
        <p:nvSpPr>
          <p:cNvPr id="4" name="TextBox 3"/>
          <p:cNvSpPr txBox="1"/>
          <p:nvPr/>
        </p:nvSpPr>
        <p:spPr>
          <a:xfrm>
            <a:off x="1600200" y="914400"/>
            <a:ext cx="6172200" cy="7294305"/>
          </a:xfrm>
          <a:prstGeom prst="rect">
            <a:avLst/>
          </a:prstGeom>
          <a:noFill/>
        </p:spPr>
        <p:txBody>
          <a:bodyPr wrap="square" rtlCol="0">
            <a:spAutoFit/>
          </a:bodyPr>
          <a:lstStyle/>
          <a:p>
            <a:pPr algn="ctr"/>
            <a:r>
              <a:rPr lang="en-US" b="1" u="sng" dirty="0" smtClean="0">
                <a:solidFill>
                  <a:schemeClr val="accent1">
                    <a:lumMod val="75000"/>
                  </a:schemeClr>
                </a:solidFill>
                <a:latin typeface="Tempus Sans ITC" pitchFamily="82" charset="0"/>
              </a:rPr>
              <a:t>Elementary School Counselors:</a:t>
            </a:r>
          </a:p>
          <a:p>
            <a:pPr algn="ctr"/>
            <a:r>
              <a:rPr lang="en-US" dirty="0" smtClean="0">
                <a:latin typeface="Tempus Sans ITC" pitchFamily="82" charset="0"/>
              </a:rPr>
              <a:t>Angela </a:t>
            </a:r>
            <a:r>
              <a:rPr lang="en-US" dirty="0" err="1" smtClean="0">
                <a:latin typeface="Tempus Sans ITC" pitchFamily="82" charset="0"/>
              </a:rPr>
              <a:t>Opitz</a:t>
            </a:r>
            <a:endParaRPr lang="en-US" dirty="0" smtClean="0">
              <a:latin typeface="Tempus Sans ITC" pitchFamily="82" charset="0"/>
            </a:endParaRPr>
          </a:p>
          <a:p>
            <a:pPr algn="ctr"/>
            <a:r>
              <a:rPr lang="en-US" dirty="0" smtClean="0">
                <a:latin typeface="Tempus Sans ITC" pitchFamily="82" charset="0"/>
              </a:rPr>
              <a:t>Michael Perry</a:t>
            </a:r>
          </a:p>
          <a:p>
            <a:pPr algn="ctr"/>
            <a:r>
              <a:rPr lang="en-US" dirty="0" smtClean="0">
                <a:latin typeface="Tempus Sans ITC" pitchFamily="82" charset="0"/>
              </a:rPr>
              <a:t>Erica </a:t>
            </a:r>
            <a:r>
              <a:rPr lang="en-US" dirty="0" err="1" smtClean="0">
                <a:latin typeface="Tempus Sans ITC" pitchFamily="82" charset="0"/>
              </a:rPr>
              <a:t>Zins</a:t>
            </a:r>
            <a:endParaRPr lang="en-US" dirty="0" smtClean="0">
              <a:latin typeface="Tempus Sans ITC" pitchFamily="82" charset="0"/>
            </a:endParaRPr>
          </a:p>
          <a:p>
            <a:pPr algn="ctr"/>
            <a:endParaRPr lang="en-US" dirty="0">
              <a:latin typeface="Tempus Sans ITC" pitchFamily="82" charset="0"/>
            </a:endParaRPr>
          </a:p>
          <a:p>
            <a:pPr algn="ctr"/>
            <a:r>
              <a:rPr lang="en-US" b="1" u="sng" dirty="0" smtClean="0">
                <a:solidFill>
                  <a:schemeClr val="accent1">
                    <a:lumMod val="75000"/>
                  </a:schemeClr>
                </a:solidFill>
                <a:latin typeface="Tempus Sans ITC" pitchFamily="82" charset="0"/>
              </a:rPr>
              <a:t>Middle School Counselors:</a:t>
            </a:r>
          </a:p>
          <a:p>
            <a:pPr algn="ctr"/>
            <a:r>
              <a:rPr lang="en-US" dirty="0" smtClean="0">
                <a:latin typeface="Tempus Sans ITC" pitchFamily="82" charset="0"/>
              </a:rPr>
              <a:t>Michelle Stearns</a:t>
            </a:r>
          </a:p>
          <a:p>
            <a:pPr algn="ctr"/>
            <a:endParaRPr lang="en-US" dirty="0">
              <a:latin typeface="Tempus Sans ITC" pitchFamily="82" charset="0"/>
            </a:endParaRPr>
          </a:p>
          <a:p>
            <a:pPr algn="ctr"/>
            <a:r>
              <a:rPr lang="en-US" b="1" u="sng" dirty="0" smtClean="0">
                <a:solidFill>
                  <a:schemeClr val="accent1">
                    <a:lumMod val="75000"/>
                  </a:schemeClr>
                </a:solidFill>
                <a:latin typeface="Tempus Sans ITC" pitchFamily="82" charset="0"/>
              </a:rPr>
              <a:t>High School Counselors:</a:t>
            </a:r>
          </a:p>
          <a:p>
            <a:pPr algn="ctr"/>
            <a:r>
              <a:rPr lang="en-US" dirty="0" smtClean="0">
                <a:latin typeface="Tempus Sans ITC" pitchFamily="82" charset="0"/>
              </a:rPr>
              <a:t>Katie Boynton</a:t>
            </a:r>
          </a:p>
          <a:p>
            <a:pPr algn="ctr"/>
            <a:r>
              <a:rPr lang="en-US" dirty="0" smtClean="0">
                <a:latin typeface="Tempus Sans ITC" pitchFamily="82" charset="0"/>
              </a:rPr>
              <a:t>Sheri Erhardt</a:t>
            </a:r>
          </a:p>
          <a:p>
            <a:pPr algn="ctr"/>
            <a:r>
              <a:rPr lang="en-US" dirty="0" smtClean="0">
                <a:latin typeface="Tempus Sans ITC" pitchFamily="82" charset="0"/>
              </a:rPr>
              <a:t>Bonnie Fergerson</a:t>
            </a:r>
          </a:p>
          <a:p>
            <a:pPr algn="ctr"/>
            <a:r>
              <a:rPr lang="en-US" dirty="0" smtClean="0">
                <a:latin typeface="Tempus Sans ITC" pitchFamily="82" charset="0"/>
              </a:rPr>
              <a:t>Christine Kolczak</a:t>
            </a:r>
          </a:p>
          <a:p>
            <a:pPr algn="ctr"/>
            <a:r>
              <a:rPr lang="en-US" dirty="0" smtClean="0">
                <a:latin typeface="Tempus Sans ITC" pitchFamily="82" charset="0"/>
              </a:rPr>
              <a:t>Aaron Shattuck</a:t>
            </a:r>
          </a:p>
          <a:p>
            <a:pPr algn="ctr"/>
            <a:r>
              <a:rPr lang="en-US" dirty="0" smtClean="0">
                <a:latin typeface="Tempus Sans ITC" pitchFamily="82" charset="0"/>
              </a:rPr>
              <a:t>Marolane Stevenson</a:t>
            </a:r>
          </a:p>
          <a:p>
            <a:pPr algn="ctr"/>
            <a:endParaRPr lang="en-US" dirty="0">
              <a:latin typeface="Tempus Sans ITC" pitchFamily="82" charset="0"/>
            </a:endParaRPr>
          </a:p>
          <a:p>
            <a:pPr algn="ctr"/>
            <a:r>
              <a:rPr lang="en-US" b="1" u="sng" dirty="0" smtClean="0">
                <a:solidFill>
                  <a:schemeClr val="accent1">
                    <a:lumMod val="75000"/>
                  </a:schemeClr>
                </a:solidFill>
                <a:latin typeface="Tempus Sans ITC" pitchFamily="82" charset="0"/>
              </a:rPr>
              <a:t>Administrative and Community Advisors:</a:t>
            </a:r>
          </a:p>
          <a:p>
            <a:pPr algn="ctr"/>
            <a:r>
              <a:rPr lang="en-US" dirty="0" smtClean="0">
                <a:latin typeface="Tempus Sans ITC" pitchFamily="82" charset="0"/>
              </a:rPr>
              <a:t>Karen Allen</a:t>
            </a:r>
          </a:p>
          <a:p>
            <a:pPr algn="ctr"/>
            <a:r>
              <a:rPr lang="en-US" dirty="0" smtClean="0">
                <a:latin typeface="Tempus Sans ITC" pitchFamily="82" charset="0"/>
              </a:rPr>
              <a:t>Heather Davis-Schmidt, </a:t>
            </a:r>
            <a:r>
              <a:rPr lang="en-US" dirty="0" err="1" smtClean="0">
                <a:latin typeface="Tempus Sans ITC" pitchFamily="82" charset="0"/>
              </a:rPr>
              <a:t>Ed.D</a:t>
            </a:r>
            <a:r>
              <a:rPr lang="en-US" dirty="0" smtClean="0">
                <a:latin typeface="Tempus Sans ITC" pitchFamily="82" charset="0"/>
              </a:rPr>
              <a:t>.</a:t>
            </a:r>
          </a:p>
          <a:p>
            <a:pPr algn="ctr"/>
            <a:r>
              <a:rPr lang="en-US" dirty="0" smtClean="0">
                <a:latin typeface="Tempus Sans ITC" pitchFamily="82" charset="0"/>
              </a:rPr>
              <a:t>Darrell Stolle, </a:t>
            </a:r>
            <a:r>
              <a:rPr lang="en-US" dirty="0" err="1" smtClean="0">
                <a:latin typeface="Tempus Sans ITC" pitchFamily="82" charset="0"/>
              </a:rPr>
              <a:t>Ed.D</a:t>
            </a:r>
            <a:r>
              <a:rPr lang="en-US" dirty="0" smtClean="0">
                <a:latin typeface="Tempus Sans ITC" pitchFamily="82" charset="0"/>
              </a:rPr>
              <a:t>., The University of Montana</a:t>
            </a:r>
          </a:p>
          <a:p>
            <a:pPr algn="ctr"/>
            <a:endParaRPr lang="en-US" dirty="0" smtClean="0">
              <a:latin typeface="Tempus Sans ITC" pitchFamily="82" charset="0"/>
            </a:endParaRPr>
          </a:p>
          <a:p>
            <a:pPr algn="ctr"/>
            <a:endParaRPr lang="en-US" dirty="0" smtClean="0">
              <a:latin typeface="Tempus Sans ITC" pitchFamily="82" charset="0"/>
            </a:endParaRPr>
          </a:p>
          <a:p>
            <a:pPr algn="ctr"/>
            <a:endParaRPr lang="en-US" dirty="0" smtClean="0">
              <a:latin typeface="Tempus Sans ITC" pitchFamily="82" charset="0"/>
            </a:endParaRPr>
          </a:p>
          <a:p>
            <a:pPr algn="ctr"/>
            <a:endParaRPr lang="en-US" dirty="0" smtClean="0">
              <a:latin typeface="Tempus Sans ITC" pitchFamily="82" charset="0"/>
            </a:endParaRPr>
          </a:p>
          <a:p>
            <a:pPr algn="ctr"/>
            <a:endParaRPr lang="en-US" dirty="0" smtClean="0">
              <a:latin typeface="Tempus Sans ITC" pitchFamily="82" charset="0"/>
            </a:endParaRPr>
          </a:p>
          <a:p>
            <a:pPr algn="ctr"/>
            <a:endParaRPr lang="en-US" dirty="0" smtClean="0">
              <a:latin typeface="Tempus Sans ITC"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Documents and Settings\slerhardt\Local Settings\Temporary Internet Files\Content.IE5\BPSFPAM7\MC910216324[1].png"/>
          <p:cNvPicPr>
            <a:picLocks noChangeAspect="1" noChangeArrowheads="1"/>
          </p:cNvPicPr>
          <p:nvPr/>
        </p:nvPicPr>
        <p:blipFill>
          <a:blip r:embed="rId3"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4479634" y="2967335"/>
            <a:ext cx="18473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 name="Title 1"/>
          <p:cNvSpPr>
            <a:spLocks noGrp="1"/>
          </p:cNvSpPr>
          <p:nvPr>
            <p:ph type="title"/>
          </p:nvPr>
        </p:nvSpPr>
        <p:spPr>
          <a:xfrm>
            <a:off x="0" y="0"/>
            <a:ext cx="9144000" cy="6858000"/>
          </a:xfrm>
        </p:spPr>
        <p:txBody>
          <a:bodyPr wrap="square">
            <a:normAutofit fontScale="90000"/>
          </a:bodyPr>
          <a:lstStyle/>
          <a:p>
            <a:pPr>
              <a:buClr>
                <a:schemeClr val="tx2"/>
              </a:buClr>
              <a:buFont typeface="Arial" pitchFamily="34" charset="0"/>
              <a:buChar char="•"/>
            </a:pP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dirty="0">
                <a:solidFill>
                  <a:schemeClr val="accent1">
                    <a:lumMod val="75000"/>
                  </a:schemeClr>
                </a:solidFill>
                <a:latin typeface="Tempus Sans ITC" pitchFamily="82" charset="0"/>
              </a:rPr>
              <a:t/>
            </a:r>
            <a:br>
              <a:rPr lang="en-US" dirty="0">
                <a:solidFill>
                  <a:schemeClr val="accent1">
                    <a:lumMod val="75000"/>
                  </a:schemeClr>
                </a:solidFill>
                <a:latin typeface="Tempus Sans ITC" pitchFamily="82" charset="0"/>
              </a:rPr>
            </a:b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dirty="0">
                <a:solidFill>
                  <a:schemeClr val="accent1">
                    <a:lumMod val="75000"/>
                  </a:schemeClr>
                </a:solidFill>
                <a:latin typeface="Tempus Sans ITC" pitchFamily="82" charset="0"/>
              </a:rPr>
              <a:t/>
            </a:r>
            <a:br>
              <a:rPr lang="en-US" dirty="0">
                <a:solidFill>
                  <a:schemeClr val="accent1">
                    <a:lumMod val="75000"/>
                  </a:schemeClr>
                </a:solidFill>
                <a:latin typeface="Tempus Sans ITC" pitchFamily="82" charset="0"/>
              </a:rPr>
            </a:b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dirty="0">
                <a:solidFill>
                  <a:schemeClr val="accent1">
                    <a:lumMod val="75000"/>
                  </a:schemeClr>
                </a:solidFill>
                <a:latin typeface="Tempus Sans ITC" pitchFamily="82" charset="0"/>
              </a:rPr>
              <a:t/>
            </a:r>
            <a:br>
              <a:rPr lang="en-US" dirty="0">
                <a:solidFill>
                  <a:schemeClr val="accent1">
                    <a:lumMod val="75000"/>
                  </a:schemeClr>
                </a:solidFill>
                <a:latin typeface="Tempus Sans ITC" pitchFamily="82" charset="0"/>
              </a:rPr>
            </a:b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dirty="0" smtClean="0">
                <a:solidFill>
                  <a:schemeClr val="accent1">
                    <a:lumMod val="75000"/>
                  </a:schemeClr>
                </a:solidFill>
                <a:latin typeface="Tempus Sans ITC" pitchFamily="82" charset="0"/>
              </a:rPr>
              <a:t/>
            </a:r>
            <a:br>
              <a:rPr lang="en-US" dirty="0" smtClean="0">
                <a:solidFill>
                  <a:schemeClr val="accent1">
                    <a:lumMod val="75000"/>
                  </a:schemeClr>
                </a:solidFill>
                <a:latin typeface="Tempus Sans ITC" pitchFamily="82" charset="0"/>
              </a:rPr>
            </a:br>
            <a:r>
              <a:rPr lang="en-US" sz="3600" b="1" dirty="0" smtClean="0">
                <a:latin typeface="Tempus Sans ITC" pitchFamily="82" charset="0"/>
              </a:rPr>
              <a:t>All students will succeed.</a:t>
            </a:r>
            <a:br>
              <a:rPr lang="en-US" sz="3600" b="1" dirty="0" smtClean="0">
                <a:latin typeface="Tempus Sans ITC" pitchFamily="82" charset="0"/>
              </a:rPr>
            </a:br>
            <a:r>
              <a:rPr lang="en-US" sz="3600" b="1" dirty="0" smtClean="0"/>
              <a:t/>
            </a:r>
            <a:br>
              <a:rPr lang="en-US" sz="3600" b="1" dirty="0" smtClean="0"/>
            </a:br>
            <a:r>
              <a:rPr lang="en-US" sz="3600" b="1" dirty="0" smtClean="0">
                <a:latin typeface="Tempus Sans ITC" pitchFamily="82" charset="0"/>
              </a:rPr>
              <a:t>All students have dignity, worth, unique characteristics, and potential.</a:t>
            </a:r>
            <a:br>
              <a:rPr lang="en-US" sz="3600" b="1" dirty="0" smtClean="0">
                <a:latin typeface="Tempus Sans ITC" pitchFamily="82" charset="0"/>
              </a:rPr>
            </a:br>
            <a:r>
              <a:rPr lang="en-US" sz="3600" b="1" dirty="0">
                <a:latin typeface="Tempus Sans ITC" pitchFamily="82" charset="0"/>
              </a:rPr>
              <a:t/>
            </a:r>
            <a:br>
              <a:rPr lang="en-US" sz="3600" b="1" dirty="0">
                <a:latin typeface="Tempus Sans ITC" pitchFamily="82" charset="0"/>
              </a:rPr>
            </a:br>
            <a:r>
              <a:rPr lang="en-US" sz="3200" b="1" dirty="0">
                <a:latin typeface="Tempus Sans ITC" pitchFamily="82" charset="0"/>
              </a:rPr>
              <a:t>All students are active participants in achieving their </a:t>
            </a:r>
            <a:r>
              <a:rPr lang="en-US" sz="3200" b="1" dirty="0" smtClean="0">
                <a:latin typeface="Tempus Sans ITC" pitchFamily="82" charset="0"/>
              </a:rPr>
              <a:t>goals.</a:t>
            </a:r>
            <a:r>
              <a:rPr lang="en-US" sz="3200" b="1" dirty="0">
                <a:latin typeface="Tempus Sans ITC" pitchFamily="82" charset="0"/>
              </a:rPr>
              <a:t/>
            </a:r>
            <a:br>
              <a:rPr lang="en-US" sz="3200" b="1" dirty="0">
                <a:latin typeface="Tempus Sans ITC" pitchFamily="82" charset="0"/>
              </a:rPr>
            </a:br>
            <a:r>
              <a:rPr lang="en-US" sz="3200" b="1" dirty="0" smtClean="0">
                <a:latin typeface="Tempus Sans ITC" pitchFamily="82" charset="0"/>
              </a:rPr>
              <a:t/>
            </a:r>
            <a:br>
              <a:rPr lang="en-US" sz="3200" b="1" dirty="0" smtClean="0">
                <a:latin typeface="Tempus Sans ITC" pitchFamily="82" charset="0"/>
              </a:rPr>
            </a:br>
            <a:r>
              <a:rPr lang="en-US" sz="3200" b="1" dirty="0">
                <a:latin typeface="Tempus Sans ITC" pitchFamily="82" charset="0"/>
              </a:rPr>
              <a:t>All students learn best when they are meaningfully engaged in their </a:t>
            </a:r>
            <a:r>
              <a:rPr lang="en-US" sz="3200" b="1" dirty="0" smtClean="0">
                <a:latin typeface="Tempus Sans ITC" pitchFamily="82" charset="0"/>
              </a:rPr>
              <a:t>learning.</a:t>
            </a:r>
            <a:r>
              <a:rPr lang="en-US" sz="3200" b="1" dirty="0">
                <a:latin typeface="Tempus Sans ITC" pitchFamily="82" charset="0"/>
              </a:rPr>
              <a:t/>
            </a:r>
            <a:br>
              <a:rPr lang="en-US" sz="3200" b="1" dirty="0">
                <a:latin typeface="Tempus Sans ITC" pitchFamily="82" charset="0"/>
              </a:rPr>
            </a:br>
            <a:r>
              <a:rPr lang="en-US" sz="3600" dirty="0" smtClean="0">
                <a:solidFill>
                  <a:schemeClr val="accent1">
                    <a:lumMod val="75000"/>
                  </a:schemeClr>
                </a:solidFill>
                <a:latin typeface="Tempus Sans ITC" pitchFamily="82" charset="0"/>
              </a:rPr>
              <a:t/>
            </a:r>
            <a:br>
              <a:rPr lang="en-US" sz="3600" dirty="0" smtClean="0">
                <a:solidFill>
                  <a:schemeClr val="accent1">
                    <a:lumMod val="75000"/>
                  </a:schemeClr>
                </a:solidFill>
                <a:latin typeface="Tempus Sans ITC" pitchFamily="82" charset="0"/>
              </a:rPr>
            </a:br>
            <a:r>
              <a:rPr lang="en-US" sz="3600" dirty="0" smtClean="0"/>
              <a:t/>
            </a:r>
            <a:br>
              <a:rPr lang="en-US" sz="3600" dirty="0" smtClean="0"/>
            </a:br>
            <a:r>
              <a:rPr lang="en-US" dirty="0" smtClean="0"/>
              <a:t/>
            </a:r>
            <a:br>
              <a:rPr lang="en-US" dirty="0" smtClean="0"/>
            </a:br>
            <a:r>
              <a:rPr lang="en-US" sz="4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en-US" sz="4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n-US" dirty="0" smtClean="0"/>
              <a:t/>
            </a:r>
            <a:br>
              <a:rPr lang="en-US" dirty="0" smtClean="0"/>
            </a:br>
            <a:endParaRPr lang="en-US" dirty="0"/>
          </a:p>
        </p:txBody>
      </p:sp>
      <p:sp>
        <p:nvSpPr>
          <p:cNvPr id="4" name="Rectangle 3"/>
          <p:cNvSpPr/>
          <p:nvPr/>
        </p:nvSpPr>
        <p:spPr>
          <a:xfrm>
            <a:off x="685800" y="0"/>
            <a:ext cx="8001000"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Beliefs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1745" name="Rectangle 1"/>
          <p:cNvSpPr>
            <a:spLocks noChangeArrowheads="1"/>
          </p:cNvSpPr>
          <p:nvPr/>
        </p:nvSpPr>
        <p:spPr bwMode="auto">
          <a:xfrm>
            <a:off x="990600" y="1143000"/>
            <a:ext cx="7018268"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MCPS school counselors believe:</a:t>
            </a:r>
            <a:endParaRPr kumimoji="0" lang="en-US" sz="3600" b="0" i="0" u="sng" strike="noStrike" cap="none" normalizeH="0" baseline="0" dirty="0" smtClean="0">
              <a:ln>
                <a:noFill/>
              </a:ln>
              <a:solidFill>
                <a:schemeClr val="tx2"/>
              </a:solidFill>
              <a:effectLst/>
              <a:latin typeface="Papyru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85800"/>
            <a:ext cx="9144000" cy="5509200"/>
          </a:xfrm>
          <a:prstGeom prst="rect">
            <a:avLst/>
          </a:prstGeom>
          <a:noFill/>
        </p:spPr>
        <p:txBody>
          <a:bodyPr wrap="square" rtlCol="0">
            <a:spAutoFit/>
          </a:bodyPr>
          <a:lstStyle/>
          <a:p>
            <a:pPr lvl="0" algn="ctr"/>
            <a:endParaRPr lang="en-US" sz="3200" dirty="0" smtClean="0">
              <a:latin typeface="Tempus Sans ITC" pitchFamily="82" charset="0"/>
            </a:endParaRPr>
          </a:p>
          <a:p>
            <a:pPr lvl="0" algn="ctr"/>
            <a:endParaRPr lang="en-US" sz="3200" dirty="0" smtClean="0">
              <a:latin typeface="Tempus Sans ITC" pitchFamily="82" charset="0"/>
            </a:endParaRPr>
          </a:p>
          <a:p>
            <a:pPr lvl="0" algn="ctr"/>
            <a:r>
              <a:rPr lang="en-US" sz="3200" b="1" dirty="0" smtClean="0">
                <a:latin typeface="Tempus Sans ITC" pitchFamily="82" charset="0"/>
              </a:rPr>
              <a:t>Is </a:t>
            </a:r>
            <a:r>
              <a:rPr lang="en-US" sz="3200" b="1" dirty="0">
                <a:latin typeface="Tempus Sans ITC" pitchFamily="82" charset="0"/>
              </a:rPr>
              <a:t>available to and empowers all </a:t>
            </a:r>
            <a:r>
              <a:rPr lang="en-US" sz="3200" b="1" dirty="0" smtClean="0">
                <a:latin typeface="Tempus Sans ITC" pitchFamily="82" charset="0"/>
              </a:rPr>
              <a:t>students.</a:t>
            </a:r>
          </a:p>
          <a:p>
            <a:pPr lvl="0" algn="ctr"/>
            <a:endParaRPr lang="en-US" sz="3200" b="1" dirty="0">
              <a:latin typeface="Tempus Sans ITC" pitchFamily="82" charset="0"/>
            </a:endParaRPr>
          </a:p>
          <a:p>
            <a:pPr lvl="0" algn="ctr"/>
            <a:r>
              <a:rPr lang="en-US" sz="3200" b="1" dirty="0">
                <a:latin typeface="Tempus Sans ITC" pitchFamily="82" charset="0"/>
              </a:rPr>
              <a:t>Is comprehensive, developmental, and central to the school and district </a:t>
            </a:r>
            <a:r>
              <a:rPr lang="en-US" sz="3200" b="1" dirty="0" smtClean="0">
                <a:latin typeface="Tempus Sans ITC" pitchFamily="82" charset="0"/>
              </a:rPr>
              <a:t>mission.</a:t>
            </a:r>
          </a:p>
          <a:p>
            <a:pPr lvl="0" algn="ctr"/>
            <a:endParaRPr lang="en-US" sz="3200" b="1" dirty="0">
              <a:latin typeface="Tempus Sans ITC" pitchFamily="82" charset="0"/>
            </a:endParaRPr>
          </a:p>
          <a:p>
            <a:pPr lvl="0" algn="ctr"/>
            <a:r>
              <a:rPr lang="en-US" sz="3200" b="1" dirty="0">
                <a:latin typeface="Tempus Sans ITC" pitchFamily="82" charset="0"/>
              </a:rPr>
              <a:t>Is proactive in supporting all </a:t>
            </a:r>
            <a:r>
              <a:rPr lang="en-US" sz="3200" b="1" dirty="0" smtClean="0">
                <a:latin typeface="Tempus Sans ITC" pitchFamily="82" charset="0"/>
              </a:rPr>
              <a:t>students.</a:t>
            </a:r>
          </a:p>
          <a:p>
            <a:pPr lvl="0" algn="ctr"/>
            <a:endParaRPr lang="en-US" sz="3200" b="1" dirty="0">
              <a:latin typeface="Tempus Sans ITC" pitchFamily="82" charset="0"/>
            </a:endParaRPr>
          </a:p>
          <a:p>
            <a:pPr lvl="0" algn="ctr"/>
            <a:r>
              <a:rPr lang="en-US" sz="3200" b="1" dirty="0">
                <a:latin typeface="Tempus Sans ITC" pitchFamily="82" charset="0"/>
              </a:rPr>
              <a:t>Is available to families, staff, and community in support of all </a:t>
            </a:r>
            <a:r>
              <a:rPr lang="en-US" sz="3200" b="1" dirty="0" smtClean="0">
                <a:latin typeface="Tempus Sans ITC" pitchFamily="82" charset="0"/>
              </a:rPr>
              <a:t>students.</a:t>
            </a:r>
            <a:endParaRPr lang="en-US" sz="3200" b="1" dirty="0">
              <a:latin typeface="Tempus Sans ITC" pitchFamily="82" charset="0"/>
            </a:endParaRPr>
          </a:p>
        </p:txBody>
      </p:sp>
      <p:sp>
        <p:nvSpPr>
          <p:cNvPr id="18433" name="Rectangle 1"/>
          <p:cNvSpPr>
            <a:spLocks noChangeArrowheads="1"/>
          </p:cNvSpPr>
          <p:nvPr/>
        </p:nvSpPr>
        <p:spPr bwMode="auto">
          <a:xfrm>
            <a:off x="304800" y="990600"/>
            <a:ext cx="8446543"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We believe the school counseling program:</a:t>
            </a:r>
            <a:endParaRPr kumimoji="0" lang="en-US" sz="3600" b="0" i="0" u="sng" strike="noStrike" cap="none" normalizeH="0" baseline="0" dirty="0" smtClean="0">
              <a:ln>
                <a:noFill/>
              </a:ln>
              <a:solidFill>
                <a:schemeClr val="tx2"/>
              </a:solidFill>
              <a:effectLst/>
              <a:latin typeface="Papyrus" pitchFamily="66" charset="0"/>
            </a:endParaRPr>
          </a:p>
        </p:txBody>
      </p:sp>
      <p:sp>
        <p:nvSpPr>
          <p:cNvPr id="6" name="Rectangle 5"/>
          <p:cNvSpPr/>
          <p:nvPr/>
        </p:nvSpPr>
        <p:spPr>
          <a:xfrm>
            <a:off x="2362200" y="0"/>
            <a:ext cx="4419600"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Beliefs</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pic>
        <p:nvPicPr>
          <p:cNvPr id="18434" name="Picture 2"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71600" y="304800"/>
            <a:ext cx="6497635"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17409" name="Rectangle 1"/>
          <p:cNvSpPr>
            <a:spLocks noChangeArrowheads="1"/>
          </p:cNvSpPr>
          <p:nvPr/>
        </p:nvSpPr>
        <p:spPr bwMode="auto">
          <a:xfrm>
            <a:off x="457200" y="2088184"/>
            <a:ext cx="8001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Blip>
                <a:blip r:embed="rId3"/>
              </a:buBlip>
              <a:tabLst/>
            </a:pPr>
            <a:r>
              <a:rPr kumimoji="0" lang="en-US" sz="28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Facilitating resiliency and belonging through listening and responding to student needs and interests.</a:t>
            </a:r>
          </a:p>
          <a:p>
            <a:pPr marL="0" marR="0" lvl="0" indent="0" defTabSz="914400" rtl="0" eaLnBrk="1" fontAlgn="base" latinLnBrk="0" hangingPunct="1">
              <a:lnSpc>
                <a:spcPct val="100000"/>
              </a:lnSpc>
              <a:spcBef>
                <a:spcPct val="0"/>
              </a:spcBef>
              <a:spcAft>
                <a:spcPct val="0"/>
              </a:spcAft>
              <a:buClrTx/>
              <a:buSzTx/>
              <a:buBlip>
                <a:blip r:embed="rId3"/>
              </a:buBlip>
              <a:tabLst/>
            </a:pPr>
            <a:endParaRPr kumimoji="0" lang="en-US" sz="1400" b="1" i="0" u="none" strike="noStrike" cap="none" normalizeH="0" baseline="0" dirty="0" smtClean="0">
              <a:ln>
                <a:noFill/>
              </a:ln>
              <a:solidFill>
                <a:schemeClr val="tx1"/>
              </a:solidFill>
              <a:effectLst/>
              <a:latin typeface="Tempus Sans ITC" pitchFamily="82" charset="0"/>
            </a:endParaRPr>
          </a:p>
          <a:p>
            <a:pPr marL="0" marR="0" lvl="0" indent="0" defTabSz="914400" rtl="0" eaLnBrk="0" fontAlgn="base" latinLnBrk="0" hangingPunct="0">
              <a:lnSpc>
                <a:spcPct val="100000"/>
              </a:lnSpc>
              <a:spcBef>
                <a:spcPct val="0"/>
              </a:spcBef>
              <a:spcAft>
                <a:spcPct val="0"/>
              </a:spcAft>
              <a:buClrTx/>
              <a:buSzTx/>
              <a:buBlip>
                <a:blip r:embed="rId3"/>
              </a:buBlip>
              <a:tabLst/>
            </a:pPr>
            <a:r>
              <a:rPr kumimoji="0" lang="en-US" sz="28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Promoting a positive, safe, and healthy school culture.</a:t>
            </a:r>
          </a:p>
          <a:p>
            <a:pPr marL="0" marR="0" lvl="0" indent="0" defTabSz="914400" rtl="0" eaLnBrk="0" fontAlgn="base" latinLnBrk="0" hangingPunct="0">
              <a:lnSpc>
                <a:spcPct val="100000"/>
              </a:lnSpc>
              <a:spcBef>
                <a:spcPct val="0"/>
              </a:spcBef>
              <a:spcAft>
                <a:spcPct val="0"/>
              </a:spcAft>
              <a:buClrTx/>
              <a:buSzTx/>
              <a:buBlip>
                <a:blip r:embed="rId3"/>
              </a:buBlip>
              <a:tabLst/>
            </a:pPr>
            <a:endParaRPr kumimoji="0" lang="en-US" sz="1400" b="1" i="0" u="none" strike="noStrike" cap="none" normalizeH="0" baseline="0" dirty="0" smtClean="0">
              <a:ln>
                <a:noFill/>
              </a:ln>
              <a:solidFill>
                <a:schemeClr val="tx1"/>
              </a:solidFill>
              <a:effectLst/>
              <a:latin typeface="Tempus Sans ITC" pitchFamily="82" charset="0"/>
            </a:endParaRPr>
          </a:p>
          <a:p>
            <a:pPr marL="0" marR="0" lvl="0" indent="0" defTabSz="914400" rtl="0" eaLnBrk="0" fontAlgn="base" latinLnBrk="0" hangingPunct="0">
              <a:lnSpc>
                <a:spcPct val="100000"/>
              </a:lnSpc>
              <a:spcBef>
                <a:spcPct val="0"/>
              </a:spcBef>
              <a:spcAft>
                <a:spcPct val="0"/>
              </a:spcAft>
              <a:buClrTx/>
              <a:buSzTx/>
              <a:buBlip>
                <a:blip r:embed="rId3"/>
              </a:buBlip>
              <a:tabLst/>
            </a:pPr>
            <a:r>
              <a:rPr kumimoji="0" lang="en-US" sz="28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Having unique access, opportunity, and responsibility to influence students and the school environment.</a:t>
            </a:r>
          </a:p>
        </p:txBody>
      </p:sp>
      <p:sp>
        <p:nvSpPr>
          <p:cNvPr id="3" name="Rectangle 2"/>
          <p:cNvSpPr/>
          <p:nvPr/>
        </p:nvSpPr>
        <p:spPr>
          <a:xfrm>
            <a:off x="3506316" y="0"/>
            <a:ext cx="2512226"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Beliefs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
        <p:nvSpPr>
          <p:cNvPr id="17410" name="Rectangle 2"/>
          <p:cNvSpPr>
            <a:spLocks noChangeArrowheads="1"/>
          </p:cNvSpPr>
          <p:nvPr/>
        </p:nvSpPr>
        <p:spPr bwMode="auto">
          <a:xfrm>
            <a:off x="0" y="685800"/>
            <a:ext cx="8470589"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We believe all school counselors advocate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for students by</a:t>
            </a:r>
            <a:r>
              <a:rPr kumimoji="0" lang="en-US" sz="1100" b="1" i="0" u="sng" strike="noStrike" cap="none" normalizeH="0" baseline="0" dirty="0" smtClean="0">
                <a:ln>
                  <a:noFill/>
                </a:ln>
                <a:solidFill>
                  <a:schemeClr val="tx2"/>
                </a:solidFill>
                <a:effectLst/>
                <a:latin typeface="Calibri" pitchFamily="34" charset="0"/>
                <a:ea typeface="Calibri" pitchFamily="34" charset="0"/>
                <a:cs typeface="Times New Roman" pitchFamily="18" charset="0"/>
              </a:rPr>
              <a:t>:</a:t>
            </a:r>
            <a:endParaRPr kumimoji="0" lang="en-US" sz="1800" b="0" i="0" u="sng" strike="noStrike" cap="none" normalizeH="0" baseline="0" dirty="0" smtClean="0">
              <a:ln>
                <a:noFill/>
              </a:ln>
              <a:solidFill>
                <a:schemeClr val="tx2"/>
              </a:solidFill>
              <a:effectLst/>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3506316" y="0"/>
            <a:ext cx="2512226"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Beliefs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
        <p:nvSpPr>
          <p:cNvPr id="17410" name="Rectangle 2"/>
          <p:cNvSpPr>
            <a:spLocks noChangeArrowheads="1"/>
          </p:cNvSpPr>
          <p:nvPr/>
        </p:nvSpPr>
        <p:spPr bwMode="auto">
          <a:xfrm>
            <a:off x="0" y="685800"/>
            <a:ext cx="8470589"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We believe all school counselors advocate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tx2"/>
                </a:solidFill>
                <a:effectLst/>
                <a:latin typeface="Papyrus" pitchFamily="66" charset="0"/>
                <a:ea typeface="Calibri" pitchFamily="34" charset="0"/>
                <a:cs typeface="Times New Roman" pitchFamily="18" charset="0"/>
              </a:rPr>
              <a:t>for students by</a:t>
            </a:r>
            <a:r>
              <a:rPr kumimoji="0" lang="en-US" sz="1100" b="1" i="0" u="sng" strike="noStrike" cap="none" normalizeH="0" baseline="0" dirty="0" smtClean="0">
                <a:ln>
                  <a:noFill/>
                </a:ln>
                <a:solidFill>
                  <a:schemeClr val="tx2"/>
                </a:solidFill>
                <a:effectLst/>
                <a:latin typeface="Calibri" pitchFamily="34" charset="0"/>
                <a:ea typeface="Calibri" pitchFamily="34" charset="0"/>
                <a:cs typeface="Times New Roman" pitchFamily="18" charset="0"/>
              </a:rPr>
              <a:t>:</a:t>
            </a:r>
            <a:endParaRPr kumimoji="0" lang="en-US" sz="1800" b="0" i="0" u="sng" strike="noStrike" cap="none" normalizeH="0" baseline="0" dirty="0" smtClean="0">
              <a:ln>
                <a:noFill/>
              </a:ln>
              <a:solidFill>
                <a:schemeClr val="tx2"/>
              </a:solidFill>
              <a:effectLst/>
              <a:latin typeface="Arial" pitchFamily="34" charset="0"/>
            </a:endParaRPr>
          </a:p>
        </p:txBody>
      </p:sp>
      <p:sp>
        <p:nvSpPr>
          <p:cNvPr id="6" name="Rectangle 1"/>
          <p:cNvSpPr>
            <a:spLocks noChangeArrowheads="1"/>
          </p:cNvSpPr>
          <p:nvPr/>
        </p:nvSpPr>
        <p:spPr bwMode="auto">
          <a:xfrm>
            <a:off x="457200" y="2209800"/>
            <a:ext cx="8001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buBlip>
                <a:blip r:embed="rId3"/>
              </a:buBlip>
            </a:pPr>
            <a:r>
              <a:rPr lang="en-US" sz="3600" b="1" dirty="0" smtClean="0">
                <a:latin typeface="Tempus Sans ITC" pitchFamily="82" charset="0"/>
                <a:ea typeface="Calibri" pitchFamily="34" charset="0"/>
                <a:cs typeface="Times New Roman" pitchFamily="18" charset="0"/>
              </a:rPr>
              <a:t>Possessing expertise, specialized training, and licensure in school counseling.</a:t>
            </a:r>
          </a:p>
          <a:p>
            <a:pPr lvl="0" eaLnBrk="0" fontAlgn="base" hangingPunct="0">
              <a:spcBef>
                <a:spcPct val="0"/>
              </a:spcBef>
              <a:spcAft>
                <a:spcPct val="0"/>
              </a:spcAft>
              <a:buBlip>
                <a:blip r:embed="rId3"/>
              </a:buBlip>
            </a:pPr>
            <a:endParaRPr lang="en-US" b="1" dirty="0" smtClean="0">
              <a:latin typeface="Tempus Sans ITC" pitchFamily="82" charset="0"/>
            </a:endParaRPr>
          </a:p>
          <a:p>
            <a:pPr lvl="0" eaLnBrk="0" fontAlgn="base" hangingPunct="0">
              <a:spcBef>
                <a:spcPct val="0"/>
              </a:spcBef>
              <a:spcAft>
                <a:spcPct val="0"/>
              </a:spcAft>
              <a:buBlip>
                <a:blip r:embed="rId3"/>
              </a:buBlip>
            </a:pPr>
            <a:r>
              <a:rPr lang="en-US" sz="3600" b="1" dirty="0" smtClean="0">
                <a:latin typeface="Tempus Sans ITC" pitchFamily="82" charset="0"/>
                <a:ea typeface="Calibri" pitchFamily="34" charset="0"/>
                <a:cs typeface="Times New Roman" pitchFamily="18" charset="0"/>
              </a:rPr>
              <a:t>Engaging in ongoing professional learning.</a:t>
            </a:r>
          </a:p>
          <a:p>
            <a:pPr lvl="0" eaLnBrk="0" fontAlgn="base" hangingPunct="0">
              <a:spcBef>
                <a:spcPct val="0"/>
              </a:spcBef>
              <a:spcAft>
                <a:spcPct val="0"/>
              </a:spcAft>
              <a:buBlip>
                <a:blip r:embed="rId3"/>
              </a:buBlip>
            </a:pPr>
            <a:endParaRPr lang="en-US" b="1" dirty="0" smtClean="0">
              <a:latin typeface="Tempus Sans ITC" pitchFamily="82" charset="0"/>
            </a:endParaRPr>
          </a:p>
          <a:p>
            <a:pPr lvl="0" eaLnBrk="0" fontAlgn="base" hangingPunct="0">
              <a:spcBef>
                <a:spcPct val="0"/>
              </a:spcBef>
              <a:spcAft>
                <a:spcPct val="0"/>
              </a:spcAft>
              <a:buBlip>
                <a:blip r:embed="rId3"/>
              </a:buBlip>
            </a:pPr>
            <a:r>
              <a:rPr lang="en-US" sz="3600" b="1" dirty="0" smtClean="0">
                <a:latin typeface="Tempus Sans ITC" pitchFamily="82" charset="0"/>
                <a:ea typeface="Calibri" pitchFamily="34" charset="0"/>
                <a:cs typeface="Times New Roman" pitchFamily="18" charset="0"/>
              </a:rPr>
              <a:t>Abiding by ASCA ethical standards.</a:t>
            </a:r>
            <a:endParaRPr lang="en-US" sz="3600" b="1" dirty="0" smtClean="0">
              <a:latin typeface="Tempus Sans ITC" pitchFamily="82"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Documents and Settings\slerhardt\Local Settings\Temporary Internet Files\Content.IE5\BPSFPAM7\MC910216324[1].png"/>
          <p:cNvPicPr>
            <a:picLocks noChangeAspect="1" noChangeArrowheads="1"/>
          </p:cNvPicPr>
          <p:nvPr/>
        </p:nvPicPr>
        <p:blipFill>
          <a:blip r:embed="rId3"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3795" name="Rectangle 3"/>
          <p:cNvSpPr>
            <a:spLocks noChangeArrowheads="1"/>
          </p:cNvSpPr>
          <p:nvPr/>
        </p:nvSpPr>
        <p:spPr bwMode="auto">
          <a:xfrm>
            <a:off x="0" y="764024"/>
            <a:ext cx="9144000" cy="60939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The Missoula County Public Schools (MCPS) Pre-K—12 comprehensive counseling program is a dynamic model proactive in nature yet responsive to the needs of each school.  All students have access to a full-time, state certified, masters degree level school counselor to deliver the school counseling curriculum.  This curriculum is developmental, sequential, preventative, data driven and an integral component of the MCPS 21</a:t>
            </a:r>
            <a:r>
              <a:rPr kumimoji="0" lang="en-US" sz="2600" b="1" i="0" u="none" strike="noStrike" cap="none" normalizeH="0" baseline="30000" dirty="0" smtClean="0">
                <a:ln>
                  <a:noFill/>
                </a:ln>
                <a:solidFill>
                  <a:schemeClr val="tx1"/>
                </a:solidFill>
                <a:effectLst/>
                <a:latin typeface="Tempus Sans ITC" pitchFamily="82" charset="0"/>
                <a:ea typeface="Calibri" pitchFamily="34" charset="0"/>
                <a:cs typeface="Times New Roman" pitchFamily="18" charset="0"/>
              </a:rPr>
              <a:t>st</a:t>
            </a:r>
            <a:r>
              <a:rPr kumimoji="0" lang="en-US" sz="2600" b="1"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 Century education model. We promote well-being  through the delivery of academic, career, and personal/social life skills. We value the uniqueness of each student as they become lifelong learners.  We actively engage in professional learning opportunities essential to maintaining a high quality school counseling program. Professional school counselors abide by the American School Counseling Association’s (ASCA) rigorous ethical standards.   </a:t>
            </a:r>
            <a:endParaRPr kumimoji="0" lang="en-US" sz="2600" b="1" i="0" u="none" strike="noStrike" cap="none" normalizeH="0" baseline="0" dirty="0" smtClean="0">
              <a:ln>
                <a:noFill/>
              </a:ln>
              <a:solidFill>
                <a:schemeClr val="tx1"/>
              </a:solidFill>
              <a:effectLst/>
              <a:latin typeface="Tempus Sans ITC" pitchFamily="82" charset="0"/>
            </a:endParaRPr>
          </a:p>
        </p:txBody>
      </p:sp>
      <p:sp>
        <p:nvSpPr>
          <p:cNvPr id="4" name="Rectangle 3"/>
          <p:cNvSpPr/>
          <p:nvPr/>
        </p:nvSpPr>
        <p:spPr>
          <a:xfrm>
            <a:off x="2590800" y="0"/>
            <a:ext cx="432682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kumimoji="0" lang="en-US" sz="5400" b="1" i="0" u="none" strike="noStrike" cap="all" spc="0" normalizeH="0" baseline="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a typeface="Calibri" pitchFamily="34" charset="0"/>
                <a:cs typeface="Times New Roman" pitchFamily="18" charset="0"/>
              </a:rPr>
              <a:t>Philosophy</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71600" y="22860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5" name="Title 4"/>
          <p:cNvSpPr>
            <a:spLocks noGrp="1"/>
          </p:cNvSpPr>
          <p:nvPr>
            <p:ph type="title"/>
          </p:nvPr>
        </p:nvSpPr>
        <p:spPr>
          <a:xfrm>
            <a:off x="457200" y="304800"/>
            <a:ext cx="8229600" cy="6248400"/>
          </a:xfrm>
        </p:spPr>
        <p:txBody>
          <a:bodyPr>
            <a:normAutofit fontScale="90000"/>
          </a:bodyPr>
          <a:lstStyle/>
          <a:p>
            <a:pPr algn="ctr"/>
            <a:r>
              <a:rPr lang="en-US" b="1" u="sng" dirty="0" smtClean="0">
                <a:latin typeface="Tempus Sans ITC" pitchFamily="82" charset="0"/>
              </a:rPr>
              <a:t/>
            </a:r>
            <a:br>
              <a:rPr lang="en-US" b="1" u="sng" dirty="0" smtClean="0">
                <a:latin typeface="Tempus Sans ITC" pitchFamily="82" charset="0"/>
              </a:rPr>
            </a:br>
            <a:r>
              <a:rPr lang="en-US" dirty="0" smtClean="0">
                <a:solidFill>
                  <a:schemeClr val="tx2"/>
                </a:solidFill>
                <a:latin typeface="Tempus Sans ITC" pitchFamily="82" charset="0"/>
                <a:cs typeface="Arial" pitchFamily="34" charset="0"/>
              </a:rPr>
              <a:t>Missoula </a:t>
            </a:r>
            <a:r>
              <a:rPr lang="en-US" dirty="0">
                <a:solidFill>
                  <a:schemeClr val="tx2"/>
                </a:solidFill>
                <a:latin typeface="Tempus Sans ITC" pitchFamily="82" charset="0"/>
                <a:cs typeface="Arial" pitchFamily="34" charset="0"/>
              </a:rPr>
              <a:t>County Public Schools Professional School Counselors empower all students, regardless of difference or circumstance, to maximize their potential as lifelong learners and productive members of our local and global community.</a:t>
            </a:r>
            <a:r>
              <a:rPr lang="en-US" dirty="0"/>
              <a:t/>
            </a:r>
            <a:br>
              <a:rPr lang="en-US" dirty="0"/>
            </a:br>
            <a:endParaRPr lang="en-US" dirty="0"/>
          </a:p>
        </p:txBody>
      </p:sp>
      <p:sp>
        <p:nvSpPr>
          <p:cNvPr id="7" name="Rectangle 6"/>
          <p:cNvSpPr/>
          <p:nvPr/>
        </p:nvSpPr>
        <p:spPr>
          <a:xfrm>
            <a:off x="3117845" y="304800"/>
            <a:ext cx="2903360"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rPr>
              <a:t>Mission</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itchFamily="82"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4817" name="Rectangle 1"/>
          <p:cNvSpPr>
            <a:spLocks noChangeArrowheads="1"/>
          </p:cNvSpPr>
          <p:nvPr/>
        </p:nvSpPr>
        <p:spPr bwMode="auto">
          <a:xfrm>
            <a:off x="0" y="1752600"/>
            <a:ext cx="9144000" cy="47397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Blip>
                <a:blip r:embed="rId3"/>
              </a:buBlip>
              <a:tabLst/>
            </a:pPr>
            <a:r>
              <a:rPr kumimoji="0" lang="en-US" sz="3200" b="0"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Students will acquire the knowledge and skills that contribute to effective life-long learning.</a:t>
            </a:r>
          </a:p>
          <a:p>
            <a:pPr marL="0" marR="0" lvl="0" indent="0" algn="l" defTabSz="914400" rtl="0" eaLnBrk="1" fontAlgn="base" latinLnBrk="0" hangingPunct="1">
              <a:lnSpc>
                <a:spcPct val="100000"/>
              </a:lnSpc>
              <a:spcBef>
                <a:spcPct val="0"/>
              </a:spcBef>
              <a:spcAft>
                <a:spcPct val="0"/>
              </a:spcAft>
              <a:buClrTx/>
              <a:buSzTx/>
              <a:tabLst/>
            </a:pPr>
            <a:endParaRPr kumimoji="0" lang="en-US" sz="1400" b="0" i="0" u="none" strike="noStrike" cap="none" normalizeH="0" baseline="0" dirty="0" smtClean="0">
              <a:ln>
                <a:noFill/>
              </a:ln>
              <a:solidFill>
                <a:schemeClr val="tx1"/>
              </a:solidFill>
              <a:effectLst/>
              <a:latin typeface="Tempus Sans ITC" pitchFamily="82" charset="0"/>
            </a:endParaRPr>
          </a:p>
          <a:p>
            <a:pPr marL="0" marR="0" lvl="0" indent="0" algn="l" defTabSz="914400" rtl="0" eaLnBrk="0" fontAlgn="base" latinLnBrk="0" hangingPunct="0">
              <a:lnSpc>
                <a:spcPct val="100000"/>
              </a:lnSpc>
              <a:spcBef>
                <a:spcPct val="0"/>
              </a:spcBef>
              <a:spcAft>
                <a:spcPct val="0"/>
              </a:spcAft>
              <a:buClrTx/>
              <a:buSzTx/>
              <a:buBlip>
                <a:blip r:embed="rId3"/>
              </a:buBlip>
              <a:tabLst/>
            </a:pPr>
            <a:r>
              <a:rPr kumimoji="0" lang="en-US" sz="3200" b="0"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Students will graduate MCPS with the academic preparation essential to choose from a wide range of postsecondary options.</a:t>
            </a:r>
          </a:p>
          <a:p>
            <a:pPr marL="0" marR="0" lvl="0" indent="0" algn="l" defTabSz="914400" rtl="0" eaLnBrk="0" fontAlgn="base" latinLnBrk="0" hangingPunct="0">
              <a:lnSpc>
                <a:spcPct val="100000"/>
              </a:lnSpc>
              <a:spcBef>
                <a:spcPct val="0"/>
              </a:spcBef>
              <a:spcAft>
                <a:spcPct val="0"/>
              </a:spcAft>
              <a:buClrTx/>
              <a:buSzTx/>
              <a:tabLst/>
            </a:pPr>
            <a:endParaRPr kumimoji="0" lang="en-US" sz="1400" b="0" i="0" u="none" strike="noStrike" cap="none" normalizeH="0" baseline="0" dirty="0" smtClean="0">
              <a:ln>
                <a:noFill/>
              </a:ln>
              <a:solidFill>
                <a:schemeClr val="tx1"/>
              </a:solidFill>
              <a:effectLst/>
              <a:latin typeface="Tempus Sans ITC" pitchFamily="82" charset="0"/>
            </a:endParaRPr>
          </a:p>
          <a:p>
            <a:pPr marL="0" marR="0" lvl="0" indent="0" algn="l" defTabSz="914400" rtl="0" eaLnBrk="0" fontAlgn="base" latinLnBrk="0" hangingPunct="0">
              <a:lnSpc>
                <a:spcPct val="100000"/>
              </a:lnSpc>
              <a:spcBef>
                <a:spcPct val="0"/>
              </a:spcBef>
              <a:spcAft>
                <a:spcPct val="0"/>
              </a:spcAft>
              <a:buClrTx/>
              <a:buSzTx/>
              <a:buBlip>
                <a:blip r:embed="rId3"/>
              </a:buBlip>
              <a:tabLst/>
            </a:pPr>
            <a:r>
              <a:rPr kumimoji="0" lang="en-US" sz="3200" b="0" i="0" u="none" strike="noStrike" cap="none" normalizeH="0" baseline="0" dirty="0" smtClean="0">
                <a:ln>
                  <a:noFill/>
                </a:ln>
                <a:solidFill>
                  <a:schemeClr val="tx1"/>
                </a:solidFill>
                <a:effectLst/>
                <a:latin typeface="Tempus Sans ITC" pitchFamily="82" charset="0"/>
                <a:ea typeface="Calibri" pitchFamily="34" charset="0"/>
                <a:cs typeface="Times New Roman" pitchFamily="18" charset="0"/>
              </a:rPr>
              <a:t>Students will understand the relationship of successful academics to the worlds of work, life, and community.</a:t>
            </a:r>
            <a:endParaRPr kumimoji="0" lang="en-US" sz="3200" b="0" i="0" u="none" strike="noStrike" cap="none" normalizeH="0" baseline="0" dirty="0" smtClean="0">
              <a:ln>
                <a:noFill/>
              </a:ln>
              <a:solidFill>
                <a:schemeClr val="tx1"/>
              </a:solidFill>
              <a:effectLst/>
              <a:latin typeface="Tempus Sans ITC" pitchFamily="8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34819" name="Rectangle 3"/>
          <p:cNvSpPr>
            <a:spLocks noChangeArrowheads="1"/>
          </p:cNvSpPr>
          <p:nvPr/>
        </p:nvSpPr>
        <p:spPr bwMode="auto">
          <a:xfrm>
            <a:off x="2209800" y="1066800"/>
            <a:ext cx="495680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sng" strike="noStrike" cap="none" normalizeH="0" baseline="0" dirty="0" smtClean="0">
                <a:ln>
                  <a:noFill/>
                </a:ln>
                <a:solidFill>
                  <a:schemeClr val="accent1">
                    <a:lumMod val="75000"/>
                  </a:schemeClr>
                </a:solidFill>
                <a:effectLst/>
                <a:latin typeface="Papyrus" pitchFamily="66" charset="0"/>
                <a:ea typeface="Calibri" pitchFamily="34" charset="0"/>
                <a:cs typeface="Times New Roman" pitchFamily="18" charset="0"/>
              </a:rPr>
              <a:t>Academic Development</a:t>
            </a:r>
            <a:endParaRPr kumimoji="0" lang="en-US" sz="3600" b="0" i="0" u="sng" strike="noStrike" cap="none" normalizeH="0" baseline="0" dirty="0" smtClean="0">
              <a:ln>
                <a:noFill/>
              </a:ln>
              <a:solidFill>
                <a:schemeClr val="accent1">
                  <a:lumMod val="75000"/>
                </a:schemeClr>
              </a:solidFill>
              <a:effectLst/>
              <a:latin typeface="Papyrus" pitchFamily="66" charset="0"/>
            </a:endParaRPr>
          </a:p>
        </p:txBody>
      </p:sp>
      <p:sp>
        <p:nvSpPr>
          <p:cNvPr id="5" name="Rectangle 4"/>
          <p:cNvSpPr/>
          <p:nvPr/>
        </p:nvSpPr>
        <p:spPr>
          <a:xfrm>
            <a:off x="2895600" y="0"/>
            <a:ext cx="3662734"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Standards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Documents and Settings\slerhardt\Local Settings\Temporary Internet Files\Content.IE5\BPSFPAM7\MC910216324[1].png"/>
          <p:cNvPicPr>
            <a:picLocks noChangeAspect="1" noChangeArrowheads="1"/>
          </p:cNvPicPr>
          <p:nvPr/>
        </p:nvPicPr>
        <p:blipFill>
          <a:blip r:embed="rId2" cstate="print"/>
          <a:srcRect/>
          <a:stretch>
            <a:fillRect/>
          </a:stretch>
        </p:blipFill>
        <p:spPr bwMode="auto">
          <a:xfrm>
            <a:off x="1350965" y="0"/>
            <a:ext cx="6442070" cy="6858000"/>
          </a:xfrm>
          <a:prstGeom prst="rect">
            <a:avLst/>
          </a:prstGeom>
          <a:noFill/>
          <a:ln>
            <a:noFill/>
          </a:ln>
          <a:effectLst/>
          <a:scene3d>
            <a:camera prst="orthographicFront">
              <a:rot lat="0" lon="0" rev="0"/>
            </a:camera>
            <a:lightRig rig="chilly" dir="t">
              <a:rot lat="0" lon="0" rev="18480000"/>
            </a:lightRig>
          </a:scene3d>
          <a:sp3d prstMaterial="clear">
            <a:bevelT h="63500"/>
          </a:sp3d>
        </p:spPr>
      </p:pic>
      <p:sp>
        <p:nvSpPr>
          <p:cNvPr id="3" name="Rectangle 2"/>
          <p:cNvSpPr/>
          <p:nvPr/>
        </p:nvSpPr>
        <p:spPr>
          <a:xfrm>
            <a:off x="3048000" y="0"/>
            <a:ext cx="3662734"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Standards</a:t>
            </a:r>
            <a:endParaRPr lang="en-US" sz="5400" b="1" cap="all" spc="0"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Rectangle 3"/>
          <p:cNvSpPr/>
          <p:nvPr/>
        </p:nvSpPr>
        <p:spPr>
          <a:xfrm>
            <a:off x="0" y="1600200"/>
            <a:ext cx="9144000" cy="4955203"/>
          </a:xfrm>
          <a:prstGeom prst="rect">
            <a:avLst/>
          </a:prstGeom>
        </p:spPr>
        <p:txBody>
          <a:bodyPr wrap="square">
            <a:spAutoFit/>
          </a:bodyPr>
          <a:lstStyle/>
          <a:p>
            <a:pPr lvl="0">
              <a:buBlip>
                <a:blip r:embed="rId3"/>
              </a:buBlip>
            </a:pPr>
            <a:r>
              <a:rPr lang="en-US" sz="3600" dirty="0">
                <a:latin typeface="Tempus Sans ITC" pitchFamily="82" charset="0"/>
              </a:rPr>
              <a:t>Students will identify individual strengths and interests to make informed education and career decisions</a:t>
            </a:r>
            <a:r>
              <a:rPr lang="en-US" sz="3600" dirty="0" smtClean="0">
                <a:latin typeface="Tempus Sans ITC" pitchFamily="82" charset="0"/>
              </a:rPr>
              <a:t>.</a:t>
            </a:r>
          </a:p>
          <a:p>
            <a:pPr lvl="0"/>
            <a:endParaRPr lang="en-US" sz="1400" dirty="0">
              <a:latin typeface="Tempus Sans ITC" pitchFamily="82" charset="0"/>
            </a:endParaRPr>
          </a:p>
          <a:p>
            <a:pPr lvl="0">
              <a:buBlip>
                <a:blip r:embed="rId3"/>
              </a:buBlip>
            </a:pPr>
            <a:r>
              <a:rPr lang="en-US" sz="3600" dirty="0">
                <a:latin typeface="Tempus Sans ITC" pitchFamily="82" charset="0"/>
              </a:rPr>
              <a:t>Students will acquire the knowledge and skills to explore career opportunities</a:t>
            </a:r>
            <a:r>
              <a:rPr lang="en-US" sz="3600" dirty="0" smtClean="0">
                <a:latin typeface="Tempus Sans ITC" pitchFamily="82" charset="0"/>
              </a:rPr>
              <a:t>.</a:t>
            </a:r>
          </a:p>
          <a:p>
            <a:pPr lvl="0"/>
            <a:endParaRPr lang="en-US" sz="1400" dirty="0">
              <a:latin typeface="Tempus Sans ITC" pitchFamily="82" charset="0"/>
            </a:endParaRPr>
          </a:p>
          <a:p>
            <a:pPr lvl="0">
              <a:buBlip>
                <a:blip r:embed="rId3"/>
              </a:buBlip>
            </a:pPr>
            <a:r>
              <a:rPr lang="en-US" sz="3600" dirty="0">
                <a:latin typeface="Tempus Sans ITC" pitchFamily="82" charset="0"/>
              </a:rPr>
              <a:t>Students will develop strategies, personal qualities, and skills to successfully navigate the world of work.</a:t>
            </a:r>
          </a:p>
        </p:txBody>
      </p:sp>
      <p:sp>
        <p:nvSpPr>
          <p:cNvPr id="5" name="Rectangle 4"/>
          <p:cNvSpPr/>
          <p:nvPr/>
        </p:nvSpPr>
        <p:spPr>
          <a:xfrm>
            <a:off x="2590800" y="914400"/>
            <a:ext cx="4437433" cy="646331"/>
          </a:xfrm>
          <a:prstGeom prst="rect">
            <a:avLst/>
          </a:prstGeom>
        </p:spPr>
        <p:txBody>
          <a:bodyPr wrap="none">
            <a:spAutoFit/>
          </a:bodyPr>
          <a:lstStyle/>
          <a:p>
            <a:pPr lvl="0" fontAlgn="base">
              <a:spcBef>
                <a:spcPct val="0"/>
              </a:spcBef>
              <a:spcAft>
                <a:spcPct val="0"/>
              </a:spcAft>
              <a:tabLst>
                <a:tab pos="1981200" algn="l"/>
              </a:tabLst>
            </a:pPr>
            <a:r>
              <a:rPr kumimoji="0" lang="en-US" sz="3600" b="1" i="0" u="sng" strike="noStrike" cap="none" normalizeH="0" baseline="0" dirty="0" smtClean="0">
                <a:ln>
                  <a:noFill/>
                </a:ln>
                <a:solidFill>
                  <a:schemeClr val="accent1">
                    <a:lumMod val="75000"/>
                  </a:schemeClr>
                </a:solidFill>
                <a:effectLst/>
                <a:latin typeface="Papyrus" pitchFamily="66" charset="0"/>
                <a:ea typeface="Calibri" pitchFamily="34" charset="0"/>
                <a:cs typeface="Times New Roman" pitchFamily="18" charset="0"/>
              </a:rPr>
              <a:t>Career Development</a:t>
            </a:r>
            <a:endParaRPr kumimoji="0" lang="en-US" sz="3600" b="0" i="0" u="sng" strike="noStrike" cap="none" normalizeH="0" baseline="0" dirty="0" smtClean="0">
              <a:ln>
                <a:noFill/>
              </a:ln>
              <a:solidFill>
                <a:schemeClr val="accent1">
                  <a:lumMod val="75000"/>
                </a:schemeClr>
              </a:solidFill>
              <a:effectLst/>
              <a:latin typeface="Papyrus"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272</TotalTime>
  <Words>507</Words>
  <Application>Microsoft Office PowerPoint</Application>
  <PresentationFormat>On-screen Show (4:3)</PresentationFormat>
  <Paragraphs>84</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Missoula County Public Schools    School Counseling  Model  Comprehensive in scope, preventative  in design, developmental in nature         2011 Program Evaluation and Development                  </vt:lpstr>
      <vt:lpstr>        All students will succeed.  All students have dignity, worth, unique characteristics, and potential.  All students are active participants in achieving their goals.  All students learn best when they are meaningfully engaged in their learning.      </vt:lpstr>
      <vt:lpstr>Slide 3</vt:lpstr>
      <vt:lpstr>Slide 4</vt:lpstr>
      <vt:lpstr>Slide 5</vt:lpstr>
      <vt:lpstr>Slide 6</vt:lpstr>
      <vt:lpstr> Missoula County Public Schools Professional School Counselors empower all students, regardless of difference or circumstance, to maximize their potential as lifelong learners and productive members of our local and global community. </vt:lpstr>
      <vt:lpstr>Slide 8</vt:lpstr>
      <vt:lpstr>Slide 9</vt:lpstr>
      <vt:lpstr>Slide 10</vt:lpstr>
      <vt:lpstr>Slide 11</vt:lpstr>
    </vt:vector>
  </TitlesOfParts>
  <Company>Missoula County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Missoula County Public Schools  Comprehensive School Counseling  Model </dc:title>
  <dc:creator>slerhardt</dc:creator>
  <cp:lastModifiedBy>an MCPS user</cp:lastModifiedBy>
  <cp:revision>25</cp:revision>
  <dcterms:created xsi:type="dcterms:W3CDTF">2011-04-14T14:11:45Z</dcterms:created>
  <dcterms:modified xsi:type="dcterms:W3CDTF">2011-04-21T12:58:00Z</dcterms:modified>
</cp:coreProperties>
</file>